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57" r:id="rId4"/>
    <p:sldId id="258" r:id="rId5"/>
    <p:sldId id="260" r:id="rId6"/>
    <p:sldId id="267" r:id="rId7"/>
    <p:sldId id="261" r:id="rId8"/>
    <p:sldId id="274" r:id="rId9"/>
    <p:sldId id="276" r:id="rId10"/>
    <p:sldId id="265" r:id="rId11"/>
    <p:sldId id="272" r:id="rId12"/>
    <p:sldId id="277" r:id="rId13"/>
    <p:sldId id="278" r:id="rId14"/>
    <p:sldId id="271" r:id="rId15"/>
    <p:sldId id="266" r:id="rId16"/>
    <p:sldId id="275" r:id="rId17"/>
    <p:sldId id="262" r:id="rId18"/>
    <p:sldId id="263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96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3B-4CCE-9C28-0DE1D09418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3B-4CCE-9C28-0DE1D09418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3B-4CCE-9C28-0DE1D09418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3B-4CCE-9C28-0DE1D09418C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3B-4CCE-9C28-0DE1D09418CF}"/>
              </c:ext>
            </c:extLst>
          </c:dPt>
          <c:val>
            <c:numRef>
              <c:f>Sheet1!$A$1:$A$5</c:f>
              <c:numCache>
                <c:formatCode>General</c:formatCode>
                <c:ptCount val="5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3B-4CCE-9C28-0DE1D0941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B3CC7-627C-40E9-942C-AE32E24A75EA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F166F-A5F4-47D6-83EB-86EF00569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1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7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4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61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8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5" algn="l" defTabSz="9142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42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19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6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6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1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7" indent="0">
              <a:buNone/>
              <a:defRPr sz="2000" b="1"/>
            </a:lvl2pPr>
            <a:lvl3pPr marL="914254" indent="0">
              <a:buNone/>
              <a:defRPr sz="1800" b="1"/>
            </a:lvl3pPr>
            <a:lvl4pPr marL="1371381" indent="0">
              <a:buNone/>
              <a:defRPr sz="1600" b="1"/>
            </a:lvl4pPr>
            <a:lvl5pPr marL="1828507" indent="0">
              <a:buNone/>
              <a:defRPr sz="1600" b="1"/>
            </a:lvl5pPr>
            <a:lvl6pPr marL="2285634" indent="0">
              <a:buNone/>
              <a:defRPr sz="1600" b="1"/>
            </a:lvl6pPr>
            <a:lvl7pPr marL="2742761" indent="0">
              <a:buNone/>
              <a:defRPr sz="1600" b="1"/>
            </a:lvl7pPr>
            <a:lvl8pPr marL="3199888" indent="0">
              <a:buNone/>
              <a:defRPr sz="1600" b="1"/>
            </a:lvl8pPr>
            <a:lvl9pPr marL="36570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2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8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4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7" indent="0">
              <a:buNone/>
              <a:defRPr sz="900"/>
            </a:lvl5pPr>
            <a:lvl6pPr marL="2285634" indent="0">
              <a:buNone/>
              <a:defRPr sz="900"/>
            </a:lvl6pPr>
            <a:lvl7pPr marL="2742761" indent="0">
              <a:buNone/>
              <a:defRPr sz="900"/>
            </a:lvl7pPr>
            <a:lvl8pPr marL="3199888" indent="0">
              <a:buNone/>
              <a:defRPr sz="900"/>
            </a:lvl8pPr>
            <a:lvl9pPr marL="3657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9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27" indent="0">
              <a:buNone/>
              <a:defRPr sz="2800"/>
            </a:lvl2pPr>
            <a:lvl3pPr marL="914254" indent="0">
              <a:buNone/>
              <a:defRPr sz="2400"/>
            </a:lvl3pPr>
            <a:lvl4pPr marL="1371381" indent="0">
              <a:buNone/>
              <a:defRPr sz="2000"/>
            </a:lvl4pPr>
            <a:lvl5pPr marL="1828507" indent="0">
              <a:buNone/>
              <a:defRPr sz="2000"/>
            </a:lvl5pPr>
            <a:lvl6pPr marL="2285634" indent="0">
              <a:buNone/>
              <a:defRPr sz="2000"/>
            </a:lvl6pPr>
            <a:lvl7pPr marL="2742761" indent="0">
              <a:buNone/>
              <a:defRPr sz="2000"/>
            </a:lvl7pPr>
            <a:lvl8pPr marL="3199888" indent="0">
              <a:buNone/>
              <a:defRPr sz="2000"/>
            </a:lvl8pPr>
            <a:lvl9pPr marL="365701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27" indent="0">
              <a:buNone/>
              <a:defRPr sz="1200"/>
            </a:lvl2pPr>
            <a:lvl3pPr marL="914254" indent="0">
              <a:buNone/>
              <a:defRPr sz="1000"/>
            </a:lvl3pPr>
            <a:lvl4pPr marL="1371381" indent="0">
              <a:buNone/>
              <a:defRPr sz="900"/>
            </a:lvl4pPr>
            <a:lvl5pPr marL="1828507" indent="0">
              <a:buNone/>
              <a:defRPr sz="900"/>
            </a:lvl5pPr>
            <a:lvl6pPr marL="2285634" indent="0">
              <a:buNone/>
              <a:defRPr sz="900"/>
            </a:lvl6pPr>
            <a:lvl7pPr marL="2742761" indent="0">
              <a:buNone/>
              <a:defRPr sz="900"/>
            </a:lvl7pPr>
            <a:lvl8pPr marL="3199888" indent="0">
              <a:buNone/>
              <a:defRPr sz="900"/>
            </a:lvl8pPr>
            <a:lvl9pPr marL="36570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2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5" tIns="45713" rIns="91425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D0AFE-35C4-4D1B-91B2-8F34F295A38E}" type="datetimeFigureOut">
              <a:rPr lang="en-US" smtClean="0"/>
              <a:t>11/15/2018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E2AC0-0C3B-4CFF-AE60-E0FDBE30E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67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1" indent="-285704" algn="l" defTabSz="9142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7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4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71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8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5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51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8" indent="-228563" algn="l" defTabSz="9142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7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4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1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8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5" algn="l" defTabSz="9142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latin typeface="Century Gothic" panose="020B0502020202020204" pitchFamily="34" charset="0"/>
              </a:rPr>
              <a:t>Making Scientific Posters</a:t>
            </a:r>
            <a:endParaRPr lang="en-US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 panose="020B0502020202020204" pitchFamily="34" charset="0"/>
              </a:rPr>
              <a:t>Tips for Making Stuff Look Good</a:t>
            </a:r>
            <a:endParaRPr 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01"/>
            <a:ext cx="4491037" cy="49069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Don’t just place your text boxes, tables, etc., with your mouse.  Set the size and position in the numbers boxes.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It will make everything look even.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Use the Ruler and Gridlines features (in the View ribbon.)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708" t="15108" b="41188"/>
          <a:stretch/>
        </p:blipFill>
        <p:spPr>
          <a:xfrm>
            <a:off x="6477000" y="1219200"/>
            <a:ext cx="2667000" cy="449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37" y="1219200"/>
            <a:ext cx="1171575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Century Gothic" panose="020B0502020202020204" pitchFamily="34" charset="0"/>
              </a:rPr>
              <a:t>Tips for Making Stuff Look Good</a:t>
            </a:r>
            <a:endParaRPr lang="en-US" dirty="0">
              <a:ln>
                <a:solidFill>
                  <a:schemeClr val="bg1"/>
                </a:solidFill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638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You can use software like Photoshop or GIMP (it’s free and pretty good) to customize your graphics.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I like to change background colors to transparent to better make them fit into the background</a:t>
            </a:r>
            <a:r>
              <a:rPr lang="en-US" dirty="0" smtClean="0">
                <a:latin typeface="Century Gothic" panose="020B0502020202020204" pitchFamily="34" charset="0"/>
              </a:rPr>
              <a:t>.  You can do this by using the Remove Backgrounds tool in the Format ribbon in PowerPoint as well.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1600201"/>
            <a:ext cx="25908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63" y="1828800"/>
            <a:ext cx="1877074" cy="12207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62" y="3886199"/>
            <a:ext cx="2005337" cy="130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18900000" algn="bl" rotWithShape="0">
                    <a:schemeClr val="accent2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Tips for Making Stuff Look Good</a:t>
            </a:r>
            <a:endParaRPr lang="en-US" dirty="0">
              <a:effectLst>
                <a:outerShdw blurRad="50800" dist="38100" dir="18900000" algn="bl" rotWithShape="0">
                  <a:schemeClr val="accent2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715000" cy="4525963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If you want to promote a website, create a QR code for your poster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  <a:p>
            <a:r>
              <a:rPr lang="en-US" dirty="0">
                <a:latin typeface="Century Gothic" panose="020B0502020202020204" pitchFamily="34" charset="0"/>
              </a:rPr>
              <a:t>Don’t forget your trade dress (school logo, granting agency logo, etc</a:t>
            </a:r>
            <a:r>
              <a:rPr lang="en-US" dirty="0" smtClean="0">
                <a:latin typeface="Century Gothic" panose="020B0502020202020204" pitchFamily="34" charset="0"/>
              </a:rPr>
              <a:t>.)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104911" y="2056630"/>
            <a:ext cx="2954655" cy="1585574"/>
            <a:chOff x="42333841" y="8486169"/>
            <a:chExt cx="3974178" cy="213268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98956" y="8486169"/>
              <a:ext cx="1905000" cy="1905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333841" y="10163482"/>
              <a:ext cx="3974178" cy="455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entury Gothic" panose="020B0502020202020204" pitchFamily="34" charset="0"/>
                </a:rPr>
                <a:t>http://osu-hhmi.okstate.edu</a:t>
              </a:r>
              <a:endParaRPr lang="en-US" sz="16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876800"/>
            <a:ext cx="2057400" cy="13379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30" y="4876800"/>
            <a:ext cx="3166234" cy="13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Tips for Making Stuff Look Good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41350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For multi-line text: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Instead of Align Left, 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Maybe use </a:t>
            </a:r>
            <a:r>
              <a:rPr lang="en-US" dirty="0" smtClean="0">
                <a:latin typeface="Century Gothic" panose="020B0502020202020204" pitchFamily="34" charset="0"/>
              </a:rPr>
              <a:t>Justify.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Use spacing after lines (in the Paragraph section of the Home ribbon) to create whitespace and hone spacing.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600201"/>
            <a:ext cx="3813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in </a:t>
            </a:r>
            <a:r>
              <a:rPr lang="en-US" sz="1400" dirty="0" err="1"/>
              <a:t>reprehenderit</a:t>
            </a:r>
            <a:r>
              <a:rPr lang="en-US" sz="1400" dirty="0"/>
              <a:t> in </a:t>
            </a:r>
            <a:r>
              <a:rPr lang="en-US" sz="1400" dirty="0" err="1"/>
              <a:t>voluptate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cillum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fugiat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pariatur</a:t>
            </a:r>
            <a:r>
              <a:rPr lang="en-US" sz="1400" dirty="0"/>
              <a:t>. </a:t>
            </a:r>
            <a:r>
              <a:rPr lang="en-US" sz="1400" dirty="0" err="1"/>
              <a:t>Excepteur</a:t>
            </a:r>
            <a:r>
              <a:rPr lang="en-US" sz="1400" dirty="0"/>
              <a:t> </a:t>
            </a:r>
            <a:r>
              <a:rPr lang="en-US" sz="1400" dirty="0" err="1"/>
              <a:t>sint</a:t>
            </a:r>
            <a:r>
              <a:rPr lang="en-US" sz="1400" dirty="0"/>
              <a:t> </a:t>
            </a:r>
            <a:r>
              <a:rPr lang="en-US" sz="1400" dirty="0" err="1"/>
              <a:t>occaecat</a:t>
            </a:r>
            <a:r>
              <a:rPr lang="en-US" sz="1400" dirty="0"/>
              <a:t> </a:t>
            </a:r>
            <a:r>
              <a:rPr lang="en-US" sz="1400" dirty="0" err="1"/>
              <a:t>cupidatat</a:t>
            </a:r>
            <a:r>
              <a:rPr lang="en-US" sz="1400" dirty="0"/>
              <a:t> non </a:t>
            </a:r>
            <a:r>
              <a:rPr lang="en-US" sz="1400" dirty="0" err="1"/>
              <a:t>proident</a:t>
            </a:r>
            <a:r>
              <a:rPr lang="en-US" sz="1400" dirty="0"/>
              <a:t>, </a:t>
            </a:r>
            <a:r>
              <a:rPr lang="en-US" sz="1400" dirty="0" err="1"/>
              <a:t>sunt</a:t>
            </a:r>
            <a:r>
              <a:rPr lang="en-US" sz="1400" dirty="0"/>
              <a:t> in culpa qui </a:t>
            </a:r>
            <a:r>
              <a:rPr lang="en-US" sz="1400" dirty="0" err="1"/>
              <a:t>officia</a:t>
            </a:r>
            <a:r>
              <a:rPr lang="en-US" sz="1400" dirty="0"/>
              <a:t> </a:t>
            </a:r>
            <a:r>
              <a:rPr lang="en-US" sz="1400" dirty="0" err="1"/>
              <a:t>deserunt</a:t>
            </a:r>
            <a:r>
              <a:rPr lang="en-US" sz="1400" dirty="0"/>
              <a:t> </a:t>
            </a:r>
            <a:r>
              <a:rPr lang="en-US" sz="1400" dirty="0" err="1"/>
              <a:t>mollit</a:t>
            </a:r>
            <a:r>
              <a:rPr lang="en-US" sz="1400" dirty="0"/>
              <a:t> </a:t>
            </a:r>
            <a:r>
              <a:rPr lang="en-US" sz="1400" dirty="0" err="1"/>
              <a:t>anim</a:t>
            </a:r>
            <a:r>
              <a:rPr lang="en-US" sz="1400" dirty="0"/>
              <a:t> id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laborum</a:t>
            </a:r>
            <a:r>
              <a:rPr lang="en-US" sz="1400" dirty="0"/>
              <a:t>.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3752" y="3846970"/>
            <a:ext cx="3813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, </a:t>
            </a:r>
            <a:r>
              <a:rPr lang="en-US" sz="1400" dirty="0" err="1"/>
              <a:t>sed</a:t>
            </a:r>
            <a:r>
              <a:rPr lang="en-US" sz="1400" dirty="0"/>
              <a:t> do </a:t>
            </a:r>
            <a:r>
              <a:rPr lang="en-US" sz="1400" dirty="0" err="1"/>
              <a:t>eiusmod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  <a:r>
              <a:rPr lang="en-US" sz="1400" dirty="0" err="1"/>
              <a:t>incididunt</a:t>
            </a:r>
            <a:r>
              <a:rPr lang="en-US" sz="1400" dirty="0"/>
              <a:t>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labore</a:t>
            </a:r>
            <a:r>
              <a:rPr lang="en-US" sz="1400" dirty="0"/>
              <a:t> et </a:t>
            </a:r>
            <a:r>
              <a:rPr lang="en-US" sz="1400" dirty="0" err="1"/>
              <a:t>dolore</a:t>
            </a:r>
            <a:r>
              <a:rPr lang="en-US" sz="1400" dirty="0"/>
              <a:t> magna </a:t>
            </a:r>
            <a:r>
              <a:rPr lang="en-US" sz="1400" dirty="0" err="1"/>
              <a:t>aliqua</a:t>
            </a:r>
            <a:r>
              <a:rPr lang="en-US" sz="1400" dirty="0"/>
              <a:t>.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enim</a:t>
            </a:r>
            <a:r>
              <a:rPr lang="en-US" sz="1400" dirty="0"/>
              <a:t> ad minim </a:t>
            </a:r>
            <a:r>
              <a:rPr lang="en-US" sz="1400" dirty="0" err="1"/>
              <a:t>veniam</a:t>
            </a:r>
            <a:r>
              <a:rPr lang="en-US" sz="1400" dirty="0"/>
              <a:t>,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r>
              <a:rPr lang="en-US" sz="1400" dirty="0"/>
              <a:t> </a:t>
            </a:r>
            <a:r>
              <a:rPr lang="en-US" sz="1400" dirty="0" err="1"/>
              <a:t>laboris</a:t>
            </a:r>
            <a:r>
              <a:rPr lang="en-US" sz="1400" dirty="0"/>
              <a:t> nisi </a:t>
            </a:r>
            <a:r>
              <a:rPr lang="en-US" sz="1400" dirty="0" err="1"/>
              <a:t>ut</a:t>
            </a:r>
            <a:r>
              <a:rPr lang="en-US" sz="1400" dirty="0"/>
              <a:t> </a:t>
            </a:r>
            <a:r>
              <a:rPr lang="en-US" sz="1400" dirty="0" err="1"/>
              <a:t>aliquip</a:t>
            </a:r>
            <a:r>
              <a:rPr lang="en-US" sz="1400" dirty="0"/>
              <a:t> ex </a:t>
            </a:r>
            <a:r>
              <a:rPr lang="en-US" sz="1400" dirty="0" err="1"/>
              <a:t>ea</a:t>
            </a:r>
            <a:r>
              <a:rPr lang="en-US" sz="1400" dirty="0"/>
              <a:t> </a:t>
            </a:r>
            <a:r>
              <a:rPr lang="en-US" sz="1400" dirty="0" err="1"/>
              <a:t>commodo</a:t>
            </a:r>
            <a:r>
              <a:rPr lang="en-US" sz="1400" dirty="0"/>
              <a:t> </a:t>
            </a:r>
            <a:r>
              <a:rPr lang="en-US" sz="1400" dirty="0" err="1"/>
              <a:t>consequat</a:t>
            </a:r>
            <a:r>
              <a:rPr lang="en-US" sz="1400" dirty="0"/>
              <a:t>. </a:t>
            </a:r>
            <a:r>
              <a:rPr lang="en-US" sz="1400" dirty="0" err="1"/>
              <a:t>Duis</a:t>
            </a:r>
            <a:r>
              <a:rPr lang="en-US" sz="1400" dirty="0"/>
              <a:t>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in </a:t>
            </a:r>
            <a:r>
              <a:rPr lang="en-US" sz="1400" dirty="0" err="1"/>
              <a:t>reprehenderit</a:t>
            </a:r>
            <a:r>
              <a:rPr lang="en-US" sz="1400" dirty="0"/>
              <a:t> in </a:t>
            </a:r>
            <a:r>
              <a:rPr lang="en-US" sz="1400" dirty="0" err="1"/>
              <a:t>voluptate</a:t>
            </a:r>
            <a:r>
              <a:rPr lang="en-US" sz="1400" dirty="0"/>
              <a:t> </a:t>
            </a:r>
            <a:r>
              <a:rPr lang="en-US" sz="1400" dirty="0" err="1"/>
              <a:t>velit</a:t>
            </a:r>
            <a:r>
              <a:rPr lang="en-US" sz="1400" dirty="0"/>
              <a:t> </a:t>
            </a:r>
            <a:r>
              <a:rPr lang="en-US" sz="1400" dirty="0" err="1"/>
              <a:t>esse</a:t>
            </a:r>
            <a:r>
              <a:rPr lang="en-US" sz="1400" dirty="0"/>
              <a:t> </a:t>
            </a:r>
            <a:r>
              <a:rPr lang="en-US" sz="1400" dirty="0" err="1"/>
              <a:t>cillum</a:t>
            </a:r>
            <a:r>
              <a:rPr lang="en-US" sz="1400" dirty="0"/>
              <a:t> </a:t>
            </a:r>
            <a:r>
              <a:rPr lang="en-US" sz="1400" dirty="0" err="1"/>
              <a:t>dolore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fugiat</a:t>
            </a:r>
            <a:r>
              <a:rPr lang="en-US" sz="1400" dirty="0"/>
              <a:t> </a:t>
            </a:r>
            <a:r>
              <a:rPr lang="en-US" sz="1400" dirty="0" err="1"/>
              <a:t>nulla</a:t>
            </a:r>
            <a:r>
              <a:rPr lang="en-US" sz="1400" dirty="0"/>
              <a:t> </a:t>
            </a:r>
            <a:r>
              <a:rPr lang="en-US" sz="1400" dirty="0" err="1"/>
              <a:t>pariatur</a:t>
            </a:r>
            <a:r>
              <a:rPr lang="en-US" sz="1400" dirty="0"/>
              <a:t>. </a:t>
            </a:r>
            <a:r>
              <a:rPr lang="en-US" sz="1400" dirty="0" err="1"/>
              <a:t>Excepteur</a:t>
            </a:r>
            <a:r>
              <a:rPr lang="en-US" sz="1400" dirty="0"/>
              <a:t> </a:t>
            </a:r>
            <a:r>
              <a:rPr lang="en-US" sz="1400" dirty="0" err="1"/>
              <a:t>sint</a:t>
            </a:r>
            <a:r>
              <a:rPr lang="en-US" sz="1400" dirty="0"/>
              <a:t> </a:t>
            </a:r>
            <a:r>
              <a:rPr lang="en-US" sz="1400" dirty="0" err="1"/>
              <a:t>occaecat</a:t>
            </a:r>
            <a:r>
              <a:rPr lang="en-US" sz="1400" dirty="0"/>
              <a:t> </a:t>
            </a:r>
            <a:r>
              <a:rPr lang="en-US" sz="1400" dirty="0" err="1"/>
              <a:t>cupidatat</a:t>
            </a:r>
            <a:r>
              <a:rPr lang="en-US" sz="1400" dirty="0"/>
              <a:t> non </a:t>
            </a:r>
            <a:r>
              <a:rPr lang="en-US" sz="1400" dirty="0" err="1"/>
              <a:t>proident</a:t>
            </a:r>
            <a:r>
              <a:rPr lang="en-US" sz="1400" dirty="0"/>
              <a:t>, </a:t>
            </a:r>
            <a:r>
              <a:rPr lang="en-US" sz="1400" dirty="0" err="1"/>
              <a:t>sunt</a:t>
            </a:r>
            <a:r>
              <a:rPr lang="en-US" sz="1400" dirty="0"/>
              <a:t> in culpa qui </a:t>
            </a:r>
            <a:r>
              <a:rPr lang="en-US" sz="1400" dirty="0" err="1"/>
              <a:t>officia</a:t>
            </a:r>
            <a:r>
              <a:rPr lang="en-US" sz="1400" dirty="0"/>
              <a:t> </a:t>
            </a:r>
            <a:r>
              <a:rPr lang="en-US" sz="1400" dirty="0" err="1"/>
              <a:t>deserunt</a:t>
            </a:r>
            <a:r>
              <a:rPr lang="en-US" sz="1400" dirty="0"/>
              <a:t> </a:t>
            </a:r>
            <a:r>
              <a:rPr lang="en-US" sz="1400" dirty="0" err="1"/>
              <a:t>mollit</a:t>
            </a:r>
            <a:r>
              <a:rPr lang="en-US" sz="1400" dirty="0"/>
              <a:t> </a:t>
            </a:r>
            <a:r>
              <a:rPr lang="en-US" sz="1400" dirty="0" err="1"/>
              <a:t>anim</a:t>
            </a:r>
            <a:r>
              <a:rPr lang="en-US" sz="1400" dirty="0"/>
              <a:t> id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laborum</a:t>
            </a:r>
            <a:r>
              <a:rPr lang="en-US" sz="1400" dirty="0"/>
              <a:t>.</a:t>
            </a: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dirty="0" smtClean="0">
                <a:ln w="12700">
                  <a:solidFill>
                    <a:schemeClr val="tx1"/>
                  </a:solidFill>
                </a:ln>
                <a:solidFill>
                  <a:srgbClr val="FF9966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Century Gothic" panose="020B0502020202020204" pitchFamily="34" charset="0"/>
              </a:rPr>
              <a:t>Tips for Making Stuff Look Good</a:t>
            </a:r>
            <a:endParaRPr lang="en-US" dirty="0">
              <a:ln w="12700">
                <a:solidFill>
                  <a:schemeClr val="tx1"/>
                </a:solidFill>
              </a:ln>
              <a:solidFill>
                <a:srgbClr val="FF9966"/>
              </a:solidFill>
              <a:effectLst>
                <a:innerShdw blurRad="63500" dist="50800" dir="13500000">
                  <a:schemeClr val="tx1">
                    <a:alpha val="50000"/>
                  </a:schemeClr>
                </a:inn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Fonts (or more technically typefaces) are really important.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What are serif and sans serif fonts?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Serif fonts like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 New Roman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Courier New</a:t>
            </a:r>
            <a:r>
              <a:rPr lang="en-US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, and </a:t>
            </a:r>
            <a:r>
              <a:rPr lang="en-US" dirty="0" smtClean="0">
                <a:latin typeface="Garamond" panose="02020404030301010803" pitchFamily="18" charset="0"/>
                <a:cs typeface="Courier New" panose="02070309020205020404" pitchFamily="49" charset="0"/>
              </a:rPr>
              <a:t>Garamond</a:t>
            </a:r>
            <a:r>
              <a:rPr lang="en-US" dirty="0" smtClean="0">
                <a:latin typeface="Century Gothic" panose="020B0502020202020204" pitchFamily="34" charset="0"/>
                <a:cs typeface="Courier New" panose="02070309020205020404" pitchFamily="49" charset="0"/>
              </a:rPr>
              <a:t> have little feet and make for easier-to-read body text.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Sans serif fonts like Century Gothic,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+mj-lt"/>
                <a:cs typeface="Arial" panose="020B0604020202020204" pitchFamily="34" charset="0"/>
              </a:rPr>
              <a:t>Calibri</a:t>
            </a:r>
            <a:r>
              <a:rPr lang="en-US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Verdana</a:t>
            </a:r>
            <a:r>
              <a:rPr lang="en-US" dirty="0" smtClean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have no feet and are considered better for titles and headers.  Most posters use sans serif fonts.</a:t>
            </a:r>
          </a:p>
          <a:p>
            <a:pPr lvl="1"/>
            <a:r>
              <a:rPr lang="en-US" dirty="0" smtClean="0">
                <a:latin typeface="Comic Sans MS" panose="030F0702030302020204" pitchFamily="66" charset="0"/>
                <a:cs typeface="Arial" panose="020B0604020202020204" pitchFamily="34" charset="0"/>
              </a:rPr>
              <a:t>While unprofessional, Comic Sans is really easy to read</a:t>
            </a:r>
            <a:r>
              <a:rPr lang="en-US" dirty="0">
                <a:latin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en-US" dirty="0" smtClean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Miscellaneous Tips</a:t>
            </a: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Titles should lead straight to the point.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Recognize your audience and tailor the title to the audience (i.e., type of conference)</a:t>
            </a:r>
          </a:p>
          <a:p>
            <a:r>
              <a:rPr lang="en-US" dirty="0">
                <a:latin typeface="Century Gothic" panose="020B0502020202020204" pitchFamily="34" charset="0"/>
              </a:rPr>
              <a:t>Use bullet points </a:t>
            </a:r>
            <a:r>
              <a:rPr lang="en-US" dirty="0" smtClean="0">
                <a:latin typeface="Century Gothic" panose="020B0502020202020204" pitchFamily="34" charset="0"/>
              </a:rPr>
              <a:t>to parse ideas.</a:t>
            </a: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If you need to save caption or figure legend space, you can color your text with the same hues as your figure information.</a:t>
            </a:r>
          </a:p>
          <a:p>
            <a:r>
              <a:rPr lang="en-US" dirty="0">
                <a:latin typeface="Century Gothic" panose="020B0502020202020204" pitchFamily="34" charset="0"/>
              </a:rPr>
              <a:t>Print 8.5”x11” versions of your poster to hand out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112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r>
              <a:rPr lang="en-US" dirty="0" smtClean="0">
                <a:gradFill flip="none" rotWithShape="1">
                  <a:gsLst>
                    <a:gs pos="0">
                      <a:schemeClr val="tx1"/>
                    </a:gs>
                    <a:gs pos="5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atin typeface="Century Gothic" panose="020B0502020202020204" pitchFamily="34" charset="0"/>
              </a:rPr>
              <a:t>Miscellaneous Tips</a:t>
            </a:r>
            <a:endParaRPr lang="en-US" dirty="0">
              <a:gradFill flip="none" rotWithShape="1">
                <a:gsLst>
                  <a:gs pos="0">
                    <a:schemeClr val="tx1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096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Use Microsoft Office’s Themes and Variants (Design tab) to select a consistent font and color palette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Do not use the default theme or variant(everyone knows what it looks like</a:t>
            </a:r>
            <a:r>
              <a:rPr lang="en-US" dirty="0" smtClean="0">
                <a:latin typeface="Century Gothic" panose="020B0502020202020204" pitchFamily="34" charset="0"/>
              </a:rPr>
              <a:t>.)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Poster templates from website are fine, but…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The good ones are also popular.  You need to find a way to make your poster stand out.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Your needs will vary from the normal poster.</a:t>
            </a:r>
            <a:endParaRPr lang="en-US" dirty="0">
              <a:latin typeface="Century Gothic" panose="020B0502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7942663"/>
              </p:ext>
            </p:extLst>
          </p:nvPr>
        </p:nvGraphicFramePr>
        <p:xfrm>
          <a:off x="6172200" y="3200400"/>
          <a:ext cx="31432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62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599" r="18230" b="7693"/>
          <a:stretch/>
        </p:blipFill>
        <p:spPr bwMode="auto">
          <a:xfrm>
            <a:off x="0" y="11723"/>
            <a:ext cx="9144000" cy="667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2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/>
        </p:blipFill>
        <p:spPr bwMode="auto">
          <a:xfrm>
            <a:off x="0" y="-1"/>
            <a:ext cx="9144000" cy="685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08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3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How Do Scientists Communicate With Each Other?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Scientific papers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Scientific presentations</a:t>
            </a:r>
          </a:p>
          <a:p>
            <a:r>
              <a:rPr lang="en-US" dirty="0">
                <a:latin typeface="Century Gothic" panose="020B0502020202020204" pitchFamily="34" charset="0"/>
              </a:rPr>
              <a:t>Informal contacts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Scientific posters</a:t>
            </a:r>
          </a:p>
        </p:txBody>
      </p:sp>
    </p:spTree>
    <p:extLst>
      <p:ext uri="{BB962C8B-B14F-4D97-AF65-F5344CB8AC3E}">
        <p14:creationId xmlns:p14="http://schemas.microsoft.com/office/powerpoint/2010/main" val="110822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 w="203200" h="228600" prst="cross"/>
          </a:sp3d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What Is a Scientific Poster?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A means of presenting scientific information in a public setting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Poster sessions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Posters on walls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A poster must accommodate both presentation types.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An artifact of a scientific project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Some very small projects only ever show up as posters.</a:t>
            </a:r>
          </a:p>
        </p:txBody>
      </p:sp>
    </p:spTree>
    <p:extLst>
      <p:ext uri="{BB962C8B-B14F-4D97-AF65-F5344CB8AC3E}">
        <p14:creationId xmlns:p14="http://schemas.microsoft.com/office/powerpoint/2010/main" val="418821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752600"/>
          </a:xfr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bg1"/>
              </a:gs>
            </a:gsLst>
            <a:lin ang="27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How Are Posters Different from Other Scientific Communication?</a:t>
            </a:r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Limited space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Usually only highlight important points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Ideal for small projects, aspects of larger projects, or incomplete projects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No page turning or speaking chronology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The audience can look at any part at any time easily.  (Reduced redundancy)</a:t>
            </a:r>
          </a:p>
        </p:txBody>
      </p:sp>
    </p:spTree>
    <p:extLst>
      <p:ext uri="{BB962C8B-B14F-4D97-AF65-F5344CB8AC3E}">
        <p14:creationId xmlns:p14="http://schemas.microsoft.com/office/powerpoint/2010/main" val="4112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r>
              <a:rPr lang="en-US" dirty="0" smtClean="0">
                <a:effectLst>
                  <a:reflection blurRad="6350" stA="55000" endA="300" endPos="45500" dir="5400000" sy="-100000" algn="bl" rotWithShape="0"/>
                </a:effectLst>
                <a:latin typeface="Century Gothic" panose="020B0502020202020204" pitchFamily="34" charset="0"/>
              </a:rPr>
              <a:t>What Is Important in a Poster?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It drives home the main points quickly.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Clear and simple language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Important numbers should be in figures or tables when possible, not in the middle of text.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Do not expect people to read your text.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Font size must be readable from a </a:t>
            </a:r>
            <a:r>
              <a:rPr lang="en-US" dirty="0" smtClean="0">
                <a:latin typeface="Century Gothic" panose="020B0502020202020204" pitchFamily="34" charset="0"/>
              </a:rPr>
              <a:t>distance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1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What Is Important in a Poster?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The poster catches your eye.</a:t>
            </a: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Attractive </a:t>
            </a:r>
            <a:r>
              <a:rPr lang="en-US" dirty="0" smtClean="0">
                <a:latin typeface="Century Gothic" panose="020B0502020202020204" pitchFamily="34" charset="0"/>
              </a:rPr>
              <a:t>colors and ornaments</a:t>
            </a:r>
            <a:endParaRPr lang="en-US" dirty="0">
              <a:latin typeface="Century Gothic" panose="020B0502020202020204" pitchFamily="34" charset="0"/>
            </a:endParaRPr>
          </a:p>
          <a:p>
            <a:pPr lvl="1"/>
            <a:r>
              <a:rPr lang="en-US" dirty="0">
                <a:latin typeface="Century Gothic" panose="020B0502020202020204" pitchFamily="34" charset="0"/>
              </a:rPr>
              <a:t>Compelling pictures and charts</a:t>
            </a:r>
          </a:p>
          <a:p>
            <a:r>
              <a:rPr lang="en-US" dirty="0">
                <a:latin typeface="Century Gothic" panose="020B0502020202020204" pitchFamily="34" charset="0"/>
              </a:rPr>
              <a:t>The poster can drive a conversation.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You should use elements of your poster to discuss your project.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Audience members may ask you questions specifically about items that stand out.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8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6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What to Avoid</a:t>
            </a:r>
            <a:endParaRPr lang="en-US" sz="66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Excessive text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This is NOT a paper!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Keep each section concise.  Do not repeat yourself.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Too much jargon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Posters have broad audiences, typically.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Uneven columns/styles/fonts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Remember the colorblind.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Too many sections (i.e., abstract, introduction, etc.)</a:t>
            </a:r>
          </a:p>
        </p:txBody>
      </p:sp>
    </p:spTree>
    <p:extLst>
      <p:ext uri="{BB962C8B-B14F-4D97-AF65-F5344CB8AC3E}">
        <p14:creationId xmlns:p14="http://schemas.microsoft.com/office/powerpoint/2010/main" val="421277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  <a:scene3d>
            <a:camera prst="perspectiveRelaxedModerately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Sections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Keep </a:t>
            </a:r>
            <a:r>
              <a:rPr lang="en-US" dirty="0" smtClean="0">
                <a:latin typeface="Century Gothic" panose="020B0502020202020204" pitchFamily="34" charset="0"/>
              </a:rPr>
              <a:t>sections </a:t>
            </a:r>
            <a:r>
              <a:rPr lang="en-US" dirty="0">
                <a:latin typeface="Century Gothic" panose="020B0502020202020204" pitchFamily="34" charset="0"/>
              </a:rPr>
              <a:t>broad.</a:t>
            </a:r>
          </a:p>
          <a:p>
            <a:r>
              <a:rPr lang="en-US" dirty="0">
                <a:latin typeface="Century Gothic" panose="020B0502020202020204" pitchFamily="34" charset="0"/>
              </a:rPr>
              <a:t>Note that sometimes </a:t>
            </a:r>
            <a:r>
              <a:rPr lang="en-US" dirty="0" smtClean="0">
                <a:latin typeface="Century Gothic" panose="020B0502020202020204" pitchFamily="34" charset="0"/>
              </a:rPr>
              <a:t>meetings will require certain sections such as abstracts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Good example of sections: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Background/Introduction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Research Question/Hypothesis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Methods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Results/Implications/Outcomes/Expected Outcomes</a:t>
            </a:r>
          </a:p>
          <a:p>
            <a:pPr lvl="2"/>
            <a:r>
              <a:rPr lang="en-US" dirty="0" smtClean="0">
                <a:latin typeface="Century Gothic" panose="020B0502020202020204" pitchFamily="34" charset="0"/>
              </a:rPr>
              <a:t>Most of your graphics go here.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Conclusion/Discussion</a:t>
            </a:r>
          </a:p>
          <a:p>
            <a:pPr lvl="1"/>
            <a:r>
              <a:rPr lang="en-US" sz="2100" dirty="0" smtClean="0">
                <a:latin typeface="Century Gothic" panose="020B0502020202020204" pitchFamily="34" charset="0"/>
              </a:rPr>
              <a:t>(Literature Cited and Acknowledgments)</a:t>
            </a:r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Century Gothic" panose="020B0502020202020204" pitchFamily="34" charset="0"/>
              </a:rPr>
              <a:t>Scope and Research Question</a:t>
            </a:r>
            <a:endParaRPr lang="en-US" dirty="0">
              <a:effectLst>
                <a:glow rad="228600">
                  <a:srgbClr val="FFC000">
                    <a:alpha val="40000"/>
                  </a:srgb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entury Gothic" panose="020B0502020202020204" pitchFamily="34" charset="0"/>
              </a:rPr>
              <a:t>Make sure your audience knows why you researched the project.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What information does it provide that we did not already know?</a:t>
            </a:r>
          </a:p>
          <a:p>
            <a:pPr lvl="1"/>
            <a:r>
              <a:rPr lang="en-US" dirty="0" smtClean="0">
                <a:latin typeface="Century Gothic" panose="020B0502020202020204" pitchFamily="34" charset="0"/>
              </a:rPr>
              <a:t>How does it fit into our broader understanding?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1052</TotalTime>
  <Words>928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Comic Sans MS</vt:lpstr>
      <vt:lpstr>Courier New</vt:lpstr>
      <vt:lpstr>Garamond</vt:lpstr>
      <vt:lpstr>Times New Roman</vt:lpstr>
      <vt:lpstr>Verdana</vt:lpstr>
      <vt:lpstr>Office Theme</vt:lpstr>
      <vt:lpstr>Making Scientific Posters</vt:lpstr>
      <vt:lpstr>How Do Scientists Communicate With Each Other?</vt:lpstr>
      <vt:lpstr>What Is a Scientific Poster?</vt:lpstr>
      <vt:lpstr>How Are Posters Different from Other Scientific Communication?</vt:lpstr>
      <vt:lpstr>What Is Important in a Poster?</vt:lpstr>
      <vt:lpstr>What Is Important in a Poster?</vt:lpstr>
      <vt:lpstr>What to Avoid</vt:lpstr>
      <vt:lpstr>Sections</vt:lpstr>
      <vt:lpstr>Scope and Research Question</vt:lpstr>
      <vt:lpstr>Tips for Making Stuff Look Good</vt:lpstr>
      <vt:lpstr>Tips for Making Stuff Look Good</vt:lpstr>
      <vt:lpstr>Tips for Making Stuff Look Good</vt:lpstr>
      <vt:lpstr>Tips for Making Stuff Look Good</vt:lpstr>
      <vt:lpstr>Tips for Making Stuff Look Good</vt:lpstr>
      <vt:lpstr>Miscellaneous Tips</vt:lpstr>
      <vt:lpstr>Miscellaneous Tips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Scientific Posters</dc:title>
  <dc:creator>nanoboy</dc:creator>
  <cp:lastModifiedBy>John Stewart</cp:lastModifiedBy>
  <cp:revision>32</cp:revision>
  <dcterms:created xsi:type="dcterms:W3CDTF">2014-07-02T17:47:02Z</dcterms:created>
  <dcterms:modified xsi:type="dcterms:W3CDTF">2018-11-15T21:05:18Z</dcterms:modified>
</cp:coreProperties>
</file>